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621" r:id="rId2"/>
    <p:sldId id="4622" r:id="rId3"/>
    <p:sldId id="4591" r:id="rId4"/>
    <p:sldId id="4593" r:id="rId5"/>
    <p:sldId id="45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1471273202336316E-2"/>
          <c:w val="1"/>
          <c:h val="0.74672596082932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Coloană1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9361389710007232E-3"/>
                  <c:y val="-5.9638300242668689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8F-4114-9368-E0B280356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 i="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Prefer schimbarea și ideile noi</c:v>
                </c:pt>
                <c:pt idx="1">
                  <c:v>Prefer lucrurile așa cum sunt și tradițiile</c:v>
                </c:pt>
                <c:pt idx="2">
                  <c:v>NS/NR</c:v>
                </c:pt>
              </c:strCache>
            </c:strRef>
          </c:cat>
          <c:val>
            <c:numRef>
              <c:f>Sheet1!$B$2:$B$4</c:f>
              <c:numCache>
                <c:formatCode>###0.0%</c:formatCode>
                <c:ptCount val="3"/>
                <c:pt idx="0">
                  <c:v>0.60591465005622336</c:v>
                </c:pt>
                <c:pt idx="1">
                  <c:v>0.36747802309172894</c:v>
                </c:pt>
                <c:pt idx="2">
                  <c:v>2.6607326852047551E-2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9-43AB-BE05-C2C4522570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9"/>
        <c:overlap val="-26"/>
        <c:axId val="61199488"/>
        <c:axId val="61201024"/>
      </c:barChart>
      <c:catAx>
        <c:axId val="6119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 i="0" baseline="0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61201024"/>
        <c:crosses val="autoZero"/>
        <c:auto val="1"/>
        <c:lblAlgn val="ctr"/>
        <c:lblOffset val="100"/>
        <c:noMultiLvlLbl val="0"/>
      </c:catAx>
      <c:valAx>
        <c:axId val="61201024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one"/>
        <c:crossAx val="61199488"/>
        <c:crosses val="autoZero"/>
        <c:crossBetween val="between"/>
      </c:valAx>
      <c:spPr>
        <a:noFill/>
        <a:ln w="25371"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09674624188524E-3"/>
          <c:y val="9.3510323051853486E-2"/>
          <c:w val="0.99358903253758113"/>
          <c:h val="0.40631940596336785"/>
        </c:manualLayout>
      </c:layout>
      <c:lineChart>
        <c:grouping val="standard"/>
        <c:varyColors val="0"/>
        <c:ser>
          <c:idx val="0"/>
          <c:order val="0"/>
          <c:spPr>
            <a:ln w="25400" cap="flat" cmpd="dbl" algn="ctr">
              <a:noFill/>
              <a:miter lim="800000"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Sheet1!$A$1:$T$1</c:f>
              <c:strCache>
                <c:ptCount val="20"/>
                <c:pt idx="0">
                  <c:v>Total</c:v>
                </c:pt>
                <c:pt idx="1">
                  <c:v>18 - 24</c:v>
                </c:pt>
                <c:pt idx="2">
                  <c:v>25 - 35</c:v>
                </c:pt>
                <c:pt idx="3">
                  <c:v>Barbat</c:v>
                </c:pt>
                <c:pt idx="4">
                  <c:v>Femeie</c:v>
                </c:pt>
                <c:pt idx="5">
                  <c:v>Primara</c:v>
                </c:pt>
                <c:pt idx="6">
                  <c:v>Medie</c:v>
                </c:pt>
                <c:pt idx="7">
                  <c:v>Superioara</c:v>
                </c:pt>
                <c:pt idx="8">
                  <c:v> Bucuresti</c:v>
                </c:pt>
                <c:pt idx="9">
                  <c:v> Urban, peste 90 mii loc</c:v>
                </c:pt>
                <c:pt idx="10">
                  <c:v> Urban, sub 90 mii loc</c:v>
                </c:pt>
                <c:pt idx="11">
                  <c:v> Rural</c:v>
                </c:pt>
                <c:pt idx="12">
                  <c:v> Nu ne ajung nici pentru strictul necesar</c:v>
                </c:pt>
                <c:pt idx="13">
                  <c:v>Ne ajung numai pentru strictul necesar</c:v>
                </c:pt>
                <c:pt idx="14">
                  <c:v>Ne ajung pentru un trai decent, dar nu ne permitem cumpararea unor bunuri mai scumpe</c:v>
                </c:pt>
                <c:pt idx="15">
                  <c:v> Reusim sa cumparam si unele bunuri mai scumpe, dar cu restrangeri in alte domenii</c:v>
                </c:pt>
                <c:pt idx="16">
                  <c:v>Reusim sa avem tot ce ne trebuie, fara sa ne restrangem de la ceva</c:v>
                </c:pt>
                <c:pt idx="17">
                  <c:v>Facebook</c:v>
                </c:pt>
                <c:pt idx="18">
                  <c:v>TikTok</c:v>
                </c:pt>
                <c:pt idx="19">
                  <c:v>Instagram</c:v>
                </c:pt>
              </c:strCache>
            </c:strRef>
          </c:cat>
          <c:val>
            <c:numRef>
              <c:f>Sheet1!$A$2:$T$2</c:f>
              <c:numCache>
                <c:formatCode>###0%</c:formatCode>
                <c:ptCount val="20"/>
                <c:pt idx="0" formatCode="###0.0%">
                  <c:v>0.60591465005622336</c:v>
                </c:pt>
                <c:pt idx="1">
                  <c:v>0.60526208785861013</c:v>
                </c:pt>
                <c:pt idx="2">
                  <c:v>0.60629815229404871</c:v>
                </c:pt>
                <c:pt idx="3">
                  <c:v>0.57541825867949914</c:v>
                </c:pt>
                <c:pt idx="4">
                  <c:v>0.63755968988425837</c:v>
                </c:pt>
                <c:pt idx="5">
                  <c:v>0.4946932429719183</c:v>
                </c:pt>
                <c:pt idx="6">
                  <c:v>0.59744655320377538</c:v>
                </c:pt>
                <c:pt idx="7">
                  <c:v>0.72892045280518147</c:v>
                </c:pt>
                <c:pt idx="8">
                  <c:v>0.68562866455392779</c:v>
                </c:pt>
                <c:pt idx="9">
                  <c:v>0.68444802545448491</c:v>
                </c:pt>
                <c:pt idx="10">
                  <c:v>0.64176281781782207</c:v>
                </c:pt>
                <c:pt idx="11">
                  <c:v>0.52706495567231459</c:v>
                </c:pt>
                <c:pt idx="12">
                  <c:v>0.39277939277988866</c:v>
                </c:pt>
                <c:pt idx="13">
                  <c:v>0.55601190809216172</c:v>
                </c:pt>
                <c:pt idx="14">
                  <c:v>0.6406920400369297</c:v>
                </c:pt>
                <c:pt idx="15">
                  <c:v>0.67554919748852793</c:v>
                </c:pt>
                <c:pt idx="16">
                  <c:v>0.78405328943851671</c:v>
                </c:pt>
                <c:pt idx="17">
                  <c:v>0.60244649974257269</c:v>
                </c:pt>
                <c:pt idx="18">
                  <c:v>0.58442508926990944</c:v>
                </c:pt>
                <c:pt idx="19">
                  <c:v>0.65528350357558596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18-4164-A99D-FCE6997707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1688776"/>
        <c:axId val="1"/>
      </c:lineChart>
      <c:catAx>
        <c:axId val="251688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51688776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09674624188524E-3"/>
          <c:y val="9.3510323051853486E-2"/>
          <c:w val="0.99358903253758113"/>
          <c:h val="0.40631940596336785"/>
        </c:manualLayout>
      </c:layout>
      <c:lineChart>
        <c:grouping val="standard"/>
        <c:varyColors val="0"/>
        <c:ser>
          <c:idx val="0"/>
          <c:order val="0"/>
          <c:spPr>
            <a:ln w="25400" cap="flat" cmpd="dbl" algn="ctr">
              <a:noFill/>
              <a:miter lim="800000"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Sheet1!$A$1:$T$1</c:f>
              <c:strCache>
                <c:ptCount val="20"/>
                <c:pt idx="0">
                  <c:v>Total</c:v>
                </c:pt>
                <c:pt idx="1">
                  <c:v>18 - 24</c:v>
                </c:pt>
                <c:pt idx="2">
                  <c:v>25 - 35</c:v>
                </c:pt>
                <c:pt idx="3">
                  <c:v>Barbat</c:v>
                </c:pt>
                <c:pt idx="4">
                  <c:v>Femeie</c:v>
                </c:pt>
                <c:pt idx="5">
                  <c:v>Primara</c:v>
                </c:pt>
                <c:pt idx="6">
                  <c:v>Medie</c:v>
                </c:pt>
                <c:pt idx="7">
                  <c:v>Superioara</c:v>
                </c:pt>
                <c:pt idx="8">
                  <c:v> Bucuresti</c:v>
                </c:pt>
                <c:pt idx="9">
                  <c:v> Urban, peste 90 mii loc</c:v>
                </c:pt>
                <c:pt idx="10">
                  <c:v> Urban, sub 90 mii loc</c:v>
                </c:pt>
                <c:pt idx="11">
                  <c:v> Rural</c:v>
                </c:pt>
                <c:pt idx="12">
                  <c:v> Nu ne ajung nici pentru strictul necesar</c:v>
                </c:pt>
                <c:pt idx="13">
                  <c:v>Ne ajung numai pentru strictul necesar</c:v>
                </c:pt>
                <c:pt idx="14">
                  <c:v>Ne ajung pentru un trai decent, dar nu ne permitem cumpararea unor bunuri mai scumpe</c:v>
                </c:pt>
                <c:pt idx="15">
                  <c:v> Reusim sa cumparam si unele bunuri mai scumpe, dar cu restrangeri in alte domenii</c:v>
                </c:pt>
                <c:pt idx="16">
                  <c:v>Reusim sa avem tot ce ne trebuie, fara sa ne restrangem de la ceva</c:v>
                </c:pt>
                <c:pt idx="17">
                  <c:v>Facebook</c:v>
                </c:pt>
                <c:pt idx="18">
                  <c:v>TikTok</c:v>
                </c:pt>
                <c:pt idx="19">
                  <c:v>Instagram</c:v>
                </c:pt>
              </c:strCache>
            </c:strRef>
          </c:cat>
          <c:val>
            <c:numRef>
              <c:f>Sheet1!$A$2:$T$2</c:f>
              <c:numCache>
                <c:formatCode>###0%</c:formatCode>
                <c:ptCount val="20"/>
                <c:pt idx="0" formatCode="###0.0%">
                  <c:v>0.36747802309172894</c:v>
                </c:pt>
                <c:pt idx="1">
                  <c:v>0.38503975398492574</c:v>
                </c:pt>
                <c:pt idx="2">
                  <c:v>0.35715722436592684</c:v>
                </c:pt>
                <c:pt idx="3">
                  <c:v>0.38737853633607366</c:v>
                </c:pt>
                <c:pt idx="4">
                  <c:v>0.34682795579569164</c:v>
                </c:pt>
                <c:pt idx="5">
                  <c:v>0.48059032710971833</c:v>
                </c:pt>
                <c:pt idx="6">
                  <c:v>0.3863510760647535</c:v>
                </c:pt>
                <c:pt idx="7">
                  <c:v>0.21741333564214241</c:v>
                </c:pt>
                <c:pt idx="8">
                  <c:v>0.28384127622864286</c:v>
                </c:pt>
                <c:pt idx="9">
                  <c:v>0.29070283094621219</c:v>
                </c:pt>
                <c:pt idx="10">
                  <c:v>0.33533568764082006</c:v>
                </c:pt>
                <c:pt idx="11">
                  <c:v>0.44430937930116715</c:v>
                </c:pt>
                <c:pt idx="12">
                  <c:v>0.60142219788985407</c:v>
                </c:pt>
                <c:pt idx="13">
                  <c:v>0.41849141890892499</c:v>
                </c:pt>
                <c:pt idx="14">
                  <c:v>0.32747693877197553</c:v>
                </c:pt>
                <c:pt idx="15">
                  <c:v>0.29610267572583504</c:v>
                </c:pt>
                <c:pt idx="16">
                  <c:v>0.17983293394578137</c:v>
                </c:pt>
                <c:pt idx="17">
                  <c:v>0.37174583988780396</c:v>
                </c:pt>
                <c:pt idx="18">
                  <c:v>0.389852047689564</c:v>
                </c:pt>
                <c:pt idx="19">
                  <c:v>0.31533042928010618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41-475D-A24C-B4C781C1C49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1688776"/>
        <c:axId val="1"/>
      </c:lineChart>
      <c:catAx>
        <c:axId val="251688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51688776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0.25395</cdr:x>
      <cdr:y>0.03805</cdr:y>
    </cdr:from>
    <cdr:to>
      <cdr:x>0.25539</cdr:x>
      <cdr:y>0.96195</cdr:y>
    </cdr:to>
    <cdr:sp macro="" textlink="">
      <cdr:nvSpPr>
        <cdr:cNvPr id="6" name="Line 18">
          <a:extLst xmlns:a="http://schemas.openxmlformats.org/drawingml/2006/main">
            <a:ext uri="{FF2B5EF4-FFF2-40B4-BE49-F238E27FC236}">
              <a16:creationId xmlns:a16="http://schemas.microsoft.com/office/drawing/2014/main" id="{E03D6081-BC81-4966-828A-1742588DE75B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063265" y="195700"/>
          <a:ext cx="17369" cy="4751857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0.04037</cdr:x>
      <cdr:y>0.23935</cdr:y>
    </cdr:from>
    <cdr:to>
      <cdr:x>0.99176</cdr:x>
      <cdr:y>0.26356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F32F1C15-6624-464D-BA60-250380DBA43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6956" y="1231061"/>
          <a:ext cx="11475950" cy="12451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  <a:alpha val="40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0" tIns="0" rIns="0" bIns="0" anchor="ctr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lnSpc>
              <a:spcPct val="70000"/>
            </a:lnSpc>
            <a:spcBef>
              <a:spcPct val="50000"/>
            </a:spcBef>
            <a:spcAft>
              <a:spcPct val="0"/>
            </a:spcAft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fontAlgn="base">
            <a:lnSpc>
              <a:spcPct val="70000"/>
            </a:lnSpc>
            <a:spcBef>
              <a:spcPct val="50000"/>
            </a:spcBef>
            <a:spcAft>
              <a:spcPct val="0"/>
            </a:spcAft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fontAlgn="base">
            <a:lnSpc>
              <a:spcPct val="70000"/>
            </a:lnSpc>
            <a:spcBef>
              <a:spcPct val="50000"/>
            </a:spcBef>
            <a:spcAft>
              <a:spcPct val="0"/>
            </a:spcAft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fontAlgn="base">
            <a:lnSpc>
              <a:spcPct val="70000"/>
            </a:lnSpc>
            <a:spcBef>
              <a:spcPct val="50000"/>
            </a:spcBef>
            <a:spcAft>
              <a:spcPct val="0"/>
            </a:spcAft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fontAlgn="base">
            <a:lnSpc>
              <a:spcPct val="70000"/>
            </a:lnSpc>
            <a:spcBef>
              <a:spcPct val="50000"/>
            </a:spcBef>
            <a:spcAft>
              <a:spcPct val="0"/>
            </a:spcAft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0.40075</cdr:x>
      <cdr:y>0.03748</cdr:y>
    </cdr:from>
    <cdr:to>
      <cdr:x>0.40304</cdr:x>
      <cdr:y>0.96252</cdr:y>
    </cdr:to>
    <cdr:sp macro="" textlink="">
      <cdr:nvSpPr>
        <cdr:cNvPr id="19" name="Line 18">
          <a:extLst xmlns:a="http://schemas.openxmlformats.org/drawingml/2006/main">
            <a:ext uri="{FF2B5EF4-FFF2-40B4-BE49-F238E27FC236}">
              <a16:creationId xmlns:a16="http://schemas.microsoft.com/office/drawing/2014/main" id="{B7059788-4D58-4195-8E92-3F2C0303B53F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834004" y="192768"/>
          <a:ext cx="27623" cy="4757721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0.28656</cdr:x>
      <cdr:y>0.03488</cdr:y>
    </cdr:from>
    <cdr:to>
      <cdr:x>0.76359</cdr:x>
      <cdr:y>0.06835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id="{4F27AF49-2352-3448-1393-4A94B5F143C1}"/>
            </a:ext>
          </a:extLst>
        </cdr:cNvPr>
        <cdr:cNvGrpSpPr/>
      </cdr:nvGrpSpPr>
      <cdr:grpSpPr>
        <a:xfrm xmlns:a="http://schemas.openxmlformats.org/drawingml/2006/main">
          <a:off x="3456572" y="179397"/>
          <a:ext cx="5754078" cy="172145"/>
          <a:chOff x="7003447" y="450987"/>
          <a:chExt cx="2928115" cy="169725"/>
        </a:xfrm>
      </cdr:grpSpPr>
      <cdr:grpSp>
        <cdr:nvGrpSpPr>
          <cdr:cNvPr id="9" name="Group 8">
            <a:extLst xmlns:a="http://schemas.openxmlformats.org/drawingml/2006/main">
              <a:ext uri="{FF2B5EF4-FFF2-40B4-BE49-F238E27FC236}">
                <a16:creationId xmlns:a16="http://schemas.microsoft.com/office/drawing/2014/main" id="{8624BF1F-3C4B-260C-1598-A710262F8EF7}"/>
              </a:ext>
            </a:extLst>
          </cdr:cNvPr>
          <cdr:cNvGrpSpPr/>
        </cdr:nvGrpSpPr>
        <cdr:grpSpPr>
          <a:xfrm xmlns:a="http://schemas.openxmlformats.org/drawingml/2006/main">
            <a:off x="7003447" y="450987"/>
            <a:ext cx="2928115" cy="169725"/>
            <a:chOff x="6999206" y="-1286523"/>
            <a:chExt cx="2853860" cy="155155"/>
          </a:xfrm>
        </cdr:grpSpPr>
        <cdr:grpSp>
          <cdr:nvGrpSpPr>
            <cdr:cNvPr id="3" name="Group 2">
              <a:extLst xmlns:a="http://schemas.openxmlformats.org/drawingml/2006/main">
                <a:ext uri="{FF2B5EF4-FFF2-40B4-BE49-F238E27FC236}">
                  <a16:creationId xmlns:a16="http://schemas.microsoft.com/office/drawing/2014/main" id="{70B5AC10-ADE6-4847-BF19-975E52136CC8}"/>
                </a:ext>
              </a:extLst>
            </cdr:cNvPr>
            <cdr:cNvGrpSpPr/>
          </cdr:nvGrpSpPr>
          <cdr:grpSpPr>
            <a:xfrm xmlns:a="http://schemas.openxmlformats.org/drawingml/2006/main">
              <a:off x="6999206" y="-1283086"/>
              <a:ext cx="529439" cy="151718"/>
              <a:chOff x="7440501" y="-1180955"/>
              <a:chExt cx="474118" cy="153350"/>
            </a:xfrm>
          </cdr:grpSpPr>
          <cdr:sp macro="" textlink="">
            <cdr:nvSpPr>
              <cdr:cNvPr id="11" name="Text Box 31">
                <a:extLst xmlns:a="http://schemas.openxmlformats.org/drawingml/2006/main">
                  <a:ext uri="{FF2B5EF4-FFF2-40B4-BE49-F238E27FC236}">
                    <a16:creationId xmlns:a16="http://schemas.microsoft.com/office/drawing/2014/main" id="{3EF46A30-6C87-4FE8-9D4D-327F1DE5F5E1}"/>
                  </a:ext>
                </a:extLst>
              </cdr:cNvPr>
              <cdr:cNvSpPr txBox="1">
                <a:spLocks xmlns:a="http://schemas.openxmlformats.org/drawingml/2006/main" noChangeArrowheads="1"/>
              </cdr:cNvSpPr>
            </cdr:nvSpPr>
            <cdr:spPr bwMode="auto">
              <a:xfrm xmlns:a="http://schemas.openxmlformats.org/drawingml/2006/main">
                <a:off x="7440501" y="-1180955"/>
                <a:ext cx="474118" cy="153350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ln xmlns:a="http://schemas.openxmlformats.org/drawingml/2006/main">
                <a:noFill/>
              </a:ln>
              <a:effectLst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cdr:spPr>
            <cdr:txBody>
              <a:bodyPr xmlns:a="http://schemas.openxmlformats.org/drawingml/2006/main" wrap="square" lIns="0" tIns="0" rIns="0" bIns="0">
                <a:spAutoFit/>
              </a:bodyPr>
              <a:lstStyle xmlns:a="http://schemas.openxmlformats.org/drawingml/2006/main"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 xmlns:a="http://schemas.openxmlformats.org/drawingml/2006/main">
                <a:pPr algn="ctr"/>
                <a:r>
                  <a:rPr lang="en-US" altLang="en-US" b="1" kern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Educa</a:t>
                </a:r>
                <a:r>
                  <a:rPr lang="ro-RO" altLang="en-US" b="1" kern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ț</a:t>
                </a:r>
                <a:r>
                  <a:rPr lang="en-US" altLang="en-US" b="1" kern="1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ie</a:t>
                </a:r>
                <a:endParaRPr lang="en-US" altLang="en-US" b="1" kern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endParaRPr>
              </a:p>
            </cdr:txBody>
          </cdr:sp>
        </cdr:grpSp>
        <cdr:sp macro="" textlink="">
          <cdr:nvSpPr>
            <cdr:cNvPr id="5" name="Text Box 30">
              <a:extLst xmlns:a="http://schemas.openxmlformats.org/drawingml/2006/main">
                <a:ext uri="{FF2B5EF4-FFF2-40B4-BE49-F238E27FC236}">
                  <a16:creationId xmlns:a16="http://schemas.microsoft.com/office/drawing/2014/main" id="{B27CCC6A-5BEA-D534-E4BC-3F24929B7111}"/>
                </a:ext>
              </a:extLst>
            </cdr:cNvPr>
            <cdr:cNvSpPr txBox="1">
              <a:spLocks xmlns:a="http://schemas.openxmlformats.org/drawingml/2006/main" noChangeArrowheads="1"/>
            </cdr:cNvSpPr>
          </cdr:nvSpPr>
          <cdr:spPr bwMode="auto">
            <a:xfrm xmlns:a="http://schemas.openxmlformats.org/drawingml/2006/main">
              <a:off x="9396374" y="-1286523"/>
              <a:ext cx="456692" cy="151717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cdr:spPr>
          <cdr:txBody>
            <a:bodyPr xmlns:a="http://schemas.openxmlformats.org/drawingml/2006/main" wrap="square" lIns="0" tIns="0" rIns="0" bIns="0">
              <a:spAutoFit/>
            </a:bodyPr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/>
              <a:r>
                <a:rPr lang="en-US" altLang="en-US" sz="11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Venit</a:t>
              </a:r>
              <a:endParaRPr lang="en-US" alt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cdr:txBody>
        </cdr:sp>
      </cdr:grpSp>
    </cdr:grpSp>
  </cdr:relSizeAnchor>
  <cdr:relSizeAnchor xmlns:cdr="http://schemas.openxmlformats.org/drawingml/2006/chartDrawing">
    <cdr:from>
      <cdr:x>0.16752</cdr:x>
      <cdr:y>0.03721</cdr:y>
    </cdr:from>
    <cdr:to>
      <cdr:x>0.24058</cdr:x>
      <cdr:y>0.07012</cdr:y>
    </cdr:to>
    <cdr:sp macro="" textlink="">
      <cdr:nvSpPr>
        <cdr:cNvPr id="15" name="Text Box 31">
          <a:extLst xmlns:a="http://schemas.openxmlformats.org/drawingml/2006/main">
            <a:ext uri="{FF2B5EF4-FFF2-40B4-BE49-F238E27FC236}">
              <a16:creationId xmlns:a16="http://schemas.microsoft.com/office/drawing/2014/main" id="{CEA3070D-DC3C-7647-F503-91911561924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20630" y="191393"/>
          <a:ext cx="881272" cy="169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altLang="en-US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rPr>
            <a:t>Gen</a:t>
          </a:r>
          <a:endParaRPr lang="en-US" altLang="en-US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0.05445</cdr:x>
      <cdr:y>0.04293</cdr:y>
    </cdr:from>
    <cdr:to>
      <cdr:x>0.05616</cdr:x>
      <cdr:y>0.95707</cdr:y>
    </cdr:to>
    <cdr:sp macro="" textlink="">
      <cdr:nvSpPr>
        <cdr:cNvPr id="2" name="Line 18">
          <a:extLst xmlns:a="http://schemas.openxmlformats.org/drawingml/2006/main">
            <a:ext uri="{FF2B5EF4-FFF2-40B4-BE49-F238E27FC236}">
              <a16:creationId xmlns:a16="http://schemas.microsoft.com/office/drawing/2014/main" id="{DA43E99E-E2C3-9D76-93D3-91CB01913962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56818" y="220799"/>
          <a:ext cx="20626" cy="4701659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0.88215</cdr:x>
      <cdr:y>0.03615</cdr:y>
    </cdr:from>
    <cdr:to>
      <cdr:x>0.97188</cdr:x>
      <cdr:y>0.06907</cdr:y>
    </cdr:to>
    <cdr:sp macro="" textlink="">
      <cdr:nvSpPr>
        <cdr:cNvPr id="12" name="Text Box 30">
          <a:extLst xmlns:a="http://schemas.openxmlformats.org/drawingml/2006/main">
            <a:ext uri="{FF2B5EF4-FFF2-40B4-BE49-F238E27FC236}">
              <a16:creationId xmlns:a16="http://schemas.microsoft.com/office/drawing/2014/main" id="{1790074C-94C9-D10C-229B-3E6D3B8C9F2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40782" y="185929"/>
          <a:ext cx="1082350" cy="1693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altLang="en-US" sz="1100" b="1" dirty="0">
              <a:solidFill>
                <a:schemeClr val="tx2">
                  <a:lumMod val="60000"/>
                  <a:lumOff val="40000"/>
                </a:schemeClr>
              </a:solidFill>
            </a:rPr>
            <a:t>Social media</a:t>
          </a:r>
          <a:endParaRPr lang="en-US" altLang="en-US" sz="11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0.84984</cdr:x>
      <cdr:y>0.03748</cdr:y>
    </cdr:from>
    <cdr:to>
      <cdr:x>0.85213</cdr:x>
      <cdr:y>0.96252</cdr:y>
    </cdr:to>
    <cdr:sp macro="" textlink="">
      <cdr:nvSpPr>
        <cdr:cNvPr id="20" name="Line 18">
          <a:extLst xmlns:a="http://schemas.openxmlformats.org/drawingml/2006/main">
            <a:ext uri="{FF2B5EF4-FFF2-40B4-BE49-F238E27FC236}">
              <a16:creationId xmlns:a16="http://schemas.microsoft.com/office/drawing/2014/main" id="{41133D0C-8822-C74C-A1F7-BD278089D109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0251019" y="192768"/>
          <a:ext cx="27622" cy="4757721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0.46079</cdr:x>
      <cdr:y>0.03712</cdr:y>
    </cdr:from>
    <cdr:to>
      <cdr:x>0.53921</cdr:x>
      <cdr:y>0.06872</cdr:y>
    </cdr:to>
    <cdr:sp macro="" textlink="">
      <cdr:nvSpPr>
        <cdr:cNvPr id="21" name="Text Box 31">
          <a:extLst xmlns:a="http://schemas.openxmlformats.org/drawingml/2006/main">
            <a:ext uri="{FF2B5EF4-FFF2-40B4-BE49-F238E27FC236}">
              <a16:creationId xmlns:a16="http://schemas.microsoft.com/office/drawing/2014/main" id="{62C0293D-1EE7-0858-A584-E18835F22590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58186" y="190918"/>
          <a:ext cx="945926" cy="1625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altLang="en-US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rPr>
            <a:t>Tip localitate</a:t>
          </a:r>
          <a:endParaRPr lang="en-US" altLang="en-US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0.15352</cdr:x>
      <cdr:y>0.03805</cdr:y>
    </cdr:from>
    <cdr:to>
      <cdr:x>0.15496</cdr:x>
      <cdr:y>0.96195</cdr:y>
    </cdr:to>
    <cdr:sp macro="" textlink="">
      <cdr:nvSpPr>
        <cdr:cNvPr id="13" name="Line 18">
          <a:extLst xmlns:a="http://schemas.openxmlformats.org/drawingml/2006/main">
            <a:ext uri="{FF2B5EF4-FFF2-40B4-BE49-F238E27FC236}">
              <a16:creationId xmlns:a16="http://schemas.microsoft.com/office/drawing/2014/main" id="{0B3F3189-858E-893D-0756-E1AF970A9B59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851832" y="195700"/>
          <a:ext cx="17370" cy="4751857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0.06006</cdr:x>
      <cdr:y>0.03583</cdr:y>
    </cdr:from>
    <cdr:to>
      <cdr:x>0.14855</cdr:x>
      <cdr:y>0.06856</cdr:y>
    </cdr:to>
    <cdr:sp macro="" textlink="">
      <cdr:nvSpPr>
        <cdr:cNvPr id="4" name="Text Box 31">
          <a:extLst xmlns:a="http://schemas.openxmlformats.org/drawingml/2006/main">
            <a:ext uri="{FF2B5EF4-FFF2-40B4-BE49-F238E27FC236}">
              <a16:creationId xmlns:a16="http://schemas.microsoft.com/office/drawing/2014/main" id="{C5A5378E-BBE1-7AA6-E543-C81AD73C048C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4420" y="184307"/>
          <a:ext cx="1067468" cy="1683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altLang="en-US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rPr>
            <a:t>Vârstă</a:t>
          </a:r>
          <a:endParaRPr lang="en-US" altLang="en-US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0.60107</cdr:x>
      <cdr:y>0.03748</cdr:y>
    </cdr:from>
    <cdr:to>
      <cdr:x>0.60336</cdr:x>
      <cdr:y>0.96252</cdr:y>
    </cdr:to>
    <cdr:sp macro="" textlink="">
      <cdr:nvSpPr>
        <cdr:cNvPr id="8" name="Line 18">
          <a:extLst xmlns:a="http://schemas.openxmlformats.org/drawingml/2006/main">
            <a:ext uri="{FF2B5EF4-FFF2-40B4-BE49-F238E27FC236}">
              <a16:creationId xmlns:a16="http://schemas.microsoft.com/office/drawing/2014/main" id="{E58FF706-62E8-2AC9-0477-4FEC6D13397E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250317" y="192768"/>
          <a:ext cx="27623" cy="4757721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0.25395</cdr:x>
      <cdr:y>0.03805</cdr:y>
    </cdr:from>
    <cdr:to>
      <cdr:x>0.25539</cdr:x>
      <cdr:y>0.96195</cdr:y>
    </cdr:to>
    <cdr:sp macro="" textlink="">
      <cdr:nvSpPr>
        <cdr:cNvPr id="6" name="Line 18">
          <a:extLst xmlns:a="http://schemas.openxmlformats.org/drawingml/2006/main">
            <a:ext uri="{FF2B5EF4-FFF2-40B4-BE49-F238E27FC236}">
              <a16:creationId xmlns:a16="http://schemas.microsoft.com/office/drawing/2014/main" id="{E03D6081-BC81-4966-828A-1742588DE75B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063265" y="195700"/>
          <a:ext cx="17369" cy="4751857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0.04284</cdr:x>
      <cdr:y>0.33598</cdr:y>
    </cdr:from>
    <cdr:to>
      <cdr:x>0.99423</cdr:x>
      <cdr:y>0.36019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F32F1C15-6624-464D-BA60-250380DBA43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774" y="1728017"/>
          <a:ext cx="11475950" cy="12451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  <a:alpha val="40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0" tIns="0" rIns="0" bIns="0" anchor="ctr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lnSpc>
              <a:spcPct val="70000"/>
            </a:lnSpc>
            <a:spcBef>
              <a:spcPct val="50000"/>
            </a:spcBef>
            <a:spcAft>
              <a:spcPct val="0"/>
            </a:spcAft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fontAlgn="base">
            <a:lnSpc>
              <a:spcPct val="70000"/>
            </a:lnSpc>
            <a:spcBef>
              <a:spcPct val="50000"/>
            </a:spcBef>
            <a:spcAft>
              <a:spcPct val="0"/>
            </a:spcAft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fontAlgn="base">
            <a:lnSpc>
              <a:spcPct val="70000"/>
            </a:lnSpc>
            <a:spcBef>
              <a:spcPct val="50000"/>
            </a:spcBef>
            <a:spcAft>
              <a:spcPct val="0"/>
            </a:spcAft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fontAlgn="base">
            <a:lnSpc>
              <a:spcPct val="70000"/>
            </a:lnSpc>
            <a:spcBef>
              <a:spcPct val="50000"/>
            </a:spcBef>
            <a:spcAft>
              <a:spcPct val="0"/>
            </a:spcAft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fontAlgn="base">
            <a:lnSpc>
              <a:spcPct val="70000"/>
            </a:lnSpc>
            <a:spcBef>
              <a:spcPct val="50000"/>
            </a:spcBef>
            <a:spcAft>
              <a:spcPct val="0"/>
            </a:spcAft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900" kern="1200">
              <a:solidFill>
                <a:srgbClr val="CC0000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0.40075</cdr:x>
      <cdr:y>0.03748</cdr:y>
    </cdr:from>
    <cdr:to>
      <cdr:x>0.40304</cdr:x>
      <cdr:y>0.96252</cdr:y>
    </cdr:to>
    <cdr:sp macro="" textlink="">
      <cdr:nvSpPr>
        <cdr:cNvPr id="19" name="Line 18">
          <a:extLst xmlns:a="http://schemas.openxmlformats.org/drawingml/2006/main">
            <a:ext uri="{FF2B5EF4-FFF2-40B4-BE49-F238E27FC236}">
              <a16:creationId xmlns:a16="http://schemas.microsoft.com/office/drawing/2014/main" id="{B7059788-4D58-4195-8E92-3F2C0303B53F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834004" y="192768"/>
          <a:ext cx="27623" cy="4757721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0.28656</cdr:x>
      <cdr:y>0.03488</cdr:y>
    </cdr:from>
    <cdr:to>
      <cdr:x>0.76359</cdr:x>
      <cdr:y>0.06835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id="{4F27AF49-2352-3448-1393-4A94B5F143C1}"/>
            </a:ext>
          </a:extLst>
        </cdr:cNvPr>
        <cdr:cNvGrpSpPr/>
      </cdr:nvGrpSpPr>
      <cdr:grpSpPr>
        <a:xfrm xmlns:a="http://schemas.openxmlformats.org/drawingml/2006/main">
          <a:off x="3456572" y="179397"/>
          <a:ext cx="5754078" cy="172145"/>
          <a:chOff x="7003447" y="450987"/>
          <a:chExt cx="2928115" cy="169725"/>
        </a:xfrm>
      </cdr:grpSpPr>
      <cdr:grpSp>
        <cdr:nvGrpSpPr>
          <cdr:cNvPr id="9" name="Group 8">
            <a:extLst xmlns:a="http://schemas.openxmlformats.org/drawingml/2006/main">
              <a:ext uri="{FF2B5EF4-FFF2-40B4-BE49-F238E27FC236}">
                <a16:creationId xmlns:a16="http://schemas.microsoft.com/office/drawing/2014/main" id="{8624BF1F-3C4B-260C-1598-A710262F8EF7}"/>
              </a:ext>
            </a:extLst>
          </cdr:cNvPr>
          <cdr:cNvGrpSpPr/>
        </cdr:nvGrpSpPr>
        <cdr:grpSpPr>
          <a:xfrm xmlns:a="http://schemas.openxmlformats.org/drawingml/2006/main">
            <a:off x="7003447" y="450987"/>
            <a:ext cx="2928115" cy="169725"/>
            <a:chOff x="6999206" y="-1286523"/>
            <a:chExt cx="2853860" cy="155155"/>
          </a:xfrm>
        </cdr:grpSpPr>
        <cdr:grpSp>
          <cdr:nvGrpSpPr>
            <cdr:cNvPr id="3" name="Group 2">
              <a:extLst xmlns:a="http://schemas.openxmlformats.org/drawingml/2006/main">
                <a:ext uri="{FF2B5EF4-FFF2-40B4-BE49-F238E27FC236}">
                  <a16:creationId xmlns:a16="http://schemas.microsoft.com/office/drawing/2014/main" id="{70B5AC10-ADE6-4847-BF19-975E52136CC8}"/>
                </a:ext>
              </a:extLst>
            </cdr:cNvPr>
            <cdr:cNvGrpSpPr/>
          </cdr:nvGrpSpPr>
          <cdr:grpSpPr>
            <a:xfrm xmlns:a="http://schemas.openxmlformats.org/drawingml/2006/main">
              <a:off x="6999206" y="-1283086"/>
              <a:ext cx="529439" cy="151718"/>
              <a:chOff x="7440501" y="-1180955"/>
              <a:chExt cx="474118" cy="153350"/>
            </a:xfrm>
          </cdr:grpSpPr>
          <cdr:sp macro="" textlink="">
            <cdr:nvSpPr>
              <cdr:cNvPr id="11" name="Text Box 31">
                <a:extLst xmlns:a="http://schemas.openxmlformats.org/drawingml/2006/main">
                  <a:ext uri="{FF2B5EF4-FFF2-40B4-BE49-F238E27FC236}">
                    <a16:creationId xmlns:a16="http://schemas.microsoft.com/office/drawing/2014/main" id="{3EF46A30-6C87-4FE8-9D4D-327F1DE5F5E1}"/>
                  </a:ext>
                </a:extLst>
              </cdr:cNvPr>
              <cdr:cNvSpPr txBox="1">
                <a:spLocks xmlns:a="http://schemas.openxmlformats.org/drawingml/2006/main" noChangeArrowheads="1"/>
              </cdr:cNvSpPr>
            </cdr:nvSpPr>
            <cdr:spPr bwMode="auto">
              <a:xfrm xmlns:a="http://schemas.openxmlformats.org/drawingml/2006/main">
                <a:off x="7440501" y="-1180955"/>
                <a:ext cx="474118" cy="153350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ln xmlns:a="http://schemas.openxmlformats.org/drawingml/2006/main">
                <a:noFill/>
              </a:ln>
              <a:effectLst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cdr:spPr>
            <cdr:txBody>
              <a:bodyPr xmlns:a="http://schemas.openxmlformats.org/drawingml/2006/main" wrap="square" lIns="0" tIns="0" rIns="0" bIns="0">
                <a:spAutoFit/>
              </a:bodyPr>
              <a:lstStyle xmlns:a="http://schemas.openxmlformats.org/drawingml/2006/main"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 xmlns:a="http://schemas.openxmlformats.org/drawingml/2006/main">
                <a:pPr algn="ctr"/>
                <a:r>
                  <a:rPr lang="en-US" altLang="en-US" b="1" kern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Educa</a:t>
                </a:r>
                <a:r>
                  <a:rPr lang="ro-RO" altLang="en-US" b="1" kern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ț</a:t>
                </a:r>
                <a:r>
                  <a:rPr lang="en-US" altLang="en-US" b="1" kern="1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ie</a:t>
                </a:r>
                <a:endParaRPr lang="en-US" altLang="en-US" b="1" kern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endParaRPr>
              </a:p>
            </cdr:txBody>
          </cdr:sp>
        </cdr:grpSp>
        <cdr:sp macro="" textlink="">
          <cdr:nvSpPr>
            <cdr:cNvPr id="5" name="Text Box 30">
              <a:extLst xmlns:a="http://schemas.openxmlformats.org/drawingml/2006/main">
                <a:ext uri="{FF2B5EF4-FFF2-40B4-BE49-F238E27FC236}">
                  <a16:creationId xmlns:a16="http://schemas.microsoft.com/office/drawing/2014/main" id="{B27CCC6A-5BEA-D534-E4BC-3F24929B7111}"/>
                </a:ext>
              </a:extLst>
            </cdr:cNvPr>
            <cdr:cNvSpPr txBox="1">
              <a:spLocks xmlns:a="http://schemas.openxmlformats.org/drawingml/2006/main" noChangeArrowheads="1"/>
            </cdr:cNvSpPr>
          </cdr:nvSpPr>
          <cdr:spPr bwMode="auto">
            <a:xfrm xmlns:a="http://schemas.openxmlformats.org/drawingml/2006/main">
              <a:off x="9396374" y="-1286523"/>
              <a:ext cx="456692" cy="151717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>
              <a:noFill/>
            </a:ln>
            <a:effectLst xmlns:a="http://schemas.openxmlformats.org/drawingml/2006/main"/>
            <a:extLst xmlns:a="http://schemas.openxmlformats.org/drawingml/2006/main"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cdr:spPr>
          <cdr:txBody>
            <a:bodyPr xmlns:a="http://schemas.openxmlformats.org/drawingml/2006/main" wrap="square" lIns="0" tIns="0" rIns="0" bIns="0">
              <a:spAutoFit/>
            </a:bodyPr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/>
              <a:r>
                <a:rPr lang="en-US" altLang="en-US" sz="11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Venit</a:t>
              </a:r>
              <a:endParaRPr lang="en-US" alt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cdr:txBody>
        </cdr:sp>
      </cdr:grpSp>
    </cdr:grpSp>
  </cdr:relSizeAnchor>
  <cdr:relSizeAnchor xmlns:cdr="http://schemas.openxmlformats.org/drawingml/2006/chartDrawing">
    <cdr:from>
      <cdr:x>0.16752</cdr:x>
      <cdr:y>0.03721</cdr:y>
    </cdr:from>
    <cdr:to>
      <cdr:x>0.24058</cdr:x>
      <cdr:y>0.07012</cdr:y>
    </cdr:to>
    <cdr:sp macro="" textlink="">
      <cdr:nvSpPr>
        <cdr:cNvPr id="15" name="Text Box 31">
          <a:extLst xmlns:a="http://schemas.openxmlformats.org/drawingml/2006/main">
            <a:ext uri="{FF2B5EF4-FFF2-40B4-BE49-F238E27FC236}">
              <a16:creationId xmlns:a16="http://schemas.microsoft.com/office/drawing/2014/main" id="{CEA3070D-DC3C-7647-F503-91911561924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20630" y="191393"/>
          <a:ext cx="881272" cy="169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altLang="en-US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rPr>
            <a:t>Gen</a:t>
          </a:r>
          <a:endParaRPr lang="en-US" altLang="en-US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0.05445</cdr:x>
      <cdr:y>0.04293</cdr:y>
    </cdr:from>
    <cdr:to>
      <cdr:x>0.05616</cdr:x>
      <cdr:y>0.95707</cdr:y>
    </cdr:to>
    <cdr:sp macro="" textlink="">
      <cdr:nvSpPr>
        <cdr:cNvPr id="2" name="Line 18">
          <a:extLst xmlns:a="http://schemas.openxmlformats.org/drawingml/2006/main">
            <a:ext uri="{FF2B5EF4-FFF2-40B4-BE49-F238E27FC236}">
              <a16:creationId xmlns:a16="http://schemas.microsoft.com/office/drawing/2014/main" id="{DA43E99E-E2C3-9D76-93D3-91CB01913962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56818" y="220799"/>
          <a:ext cx="20626" cy="4701659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0.88215</cdr:x>
      <cdr:y>0.03615</cdr:y>
    </cdr:from>
    <cdr:to>
      <cdr:x>0.97188</cdr:x>
      <cdr:y>0.06907</cdr:y>
    </cdr:to>
    <cdr:sp macro="" textlink="">
      <cdr:nvSpPr>
        <cdr:cNvPr id="12" name="Text Box 30">
          <a:extLst xmlns:a="http://schemas.openxmlformats.org/drawingml/2006/main">
            <a:ext uri="{FF2B5EF4-FFF2-40B4-BE49-F238E27FC236}">
              <a16:creationId xmlns:a16="http://schemas.microsoft.com/office/drawing/2014/main" id="{1790074C-94C9-D10C-229B-3E6D3B8C9F2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40782" y="185929"/>
          <a:ext cx="1082350" cy="1693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altLang="en-US" sz="1100" b="1" dirty="0">
              <a:solidFill>
                <a:schemeClr val="tx2">
                  <a:lumMod val="60000"/>
                  <a:lumOff val="40000"/>
                </a:schemeClr>
              </a:solidFill>
            </a:rPr>
            <a:t>Social media</a:t>
          </a:r>
          <a:endParaRPr lang="en-US" altLang="en-US" sz="11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0.84984</cdr:x>
      <cdr:y>0.03748</cdr:y>
    </cdr:from>
    <cdr:to>
      <cdr:x>0.85213</cdr:x>
      <cdr:y>0.96252</cdr:y>
    </cdr:to>
    <cdr:sp macro="" textlink="">
      <cdr:nvSpPr>
        <cdr:cNvPr id="20" name="Line 18">
          <a:extLst xmlns:a="http://schemas.openxmlformats.org/drawingml/2006/main">
            <a:ext uri="{FF2B5EF4-FFF2-40B4-BE49-F238E27FC236}">
              <a16:creationId xmlns:a16="http://schemas.microsoft.com/office/drawing/2014/main" id="{41133D0C-8822-C74C-A1F7-BD278089D109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0251019" y="192768"/>
          <a:ext cx="27622" cy="4757721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0.46079</cdr:x>
      <cdr:y>0.03712</cdr:y>
    </cdr:from>
    <cdr:to>
      <cdr:x>0.53921</cdr:x>
      <cdr:y>0.06872</cdr:y>
    </cdr:to>
    <cdr:sp macro="" textlink="">
      <cdr:nvSpPr>
        <cdr:cNvPr id="21" name="Text Box 31">
          <a:extLst xmlns:a="http://schemas.openxmlformats.org/drawingml/2006/main">
            <a:ext uri="{FF2B5EF4-FFF2-40B4-BE49-F238E27FC236}">
              <a16:creationId xmlns:a16="http://schemas.microsoft.com/office/drawing/2014/main" id="{62C0293D-1EE7-0858-A584-E18835F22590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58186" y="190918"/>
          <a:ext cx="945926" cy="1625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altLang="en-US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rPr>
            <a:t>Tip localitate</a:t>
          </a:r>
          <a:endParaRPr lang="en-US" altLang="en-US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0.15352</cdr:x>
      <cdr:y>0.03805</cdr:y>
    </cdr:from>
    <cdr:to>
      <cdr:x>0.15496</cdr:x>
      <cdr:y>0.96195</cdr:y>
    </cdr:to>
    <cdr:sp macro="" textlink="">
      <cdr:nvSpPr>
        <cdr:cNvPr id="13" name="Line 18">
          <a:extLst xmlns:a="http://schemas.openxmlformats.org/drawingml/2006/main">
            <a:ext uri="{FF2B5EF4-FFF2-40B4-BE49-F238E27FC236}">
              <a16:creationId xmlns:a16="http://schemas.microsoft.com/office/drawing/2014/main" id="{0B3F3189-858E-893D-0756-E1AF970A9B59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851832" y="195700"/>
          <a:ext cx="17370" cy="4751857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0.06006</cdr:x>
      <cdr:y>0.03583</cdr:y>
    </cdr:from>
    <cdr:to>
      <cdr:x>0.14855</cdr:x>
      <cdr:y>0.06856</cdr:y>
    </cdr:to>
    <cdr:sp macro="" textlink="">
      <cdr:nvSpPr>
        <cdr:cNvPr id="4" name="Text Box 31">
          <a:extLst xmlns:a="http://schemas.openxmlformats.org/drawingml/2006/main">
            <a:ext uri="{FF2B5EF4-FFF2-40B4-BE49-F238E27FC236}">
              <a16:creationId xmlns:a16="http://schemas.microsoft.com/office/drawing/2014/main" id="{C5A5378E-BBE1-7AA6-E543-C81AD73C048C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4420" y="184307"/>
          <a:ext cx="1067468" cy="1683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altLang="en-US" b="1" kern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rPr>
            <a:t>Vârstă</a:t>
          </a:r>
          <a:endParaRPr lang="en-US" altLang="en-US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0.60107</cdr:x>
      <cdr:y>0.03748</cdr:y>
    </cdr:from>
    <cdr:to>
      <cdr:x>0.60336</cdr:x>
      <cdr:y>0.96252</cdr:y>
    </cdr:to>
    <cdr:sp macro="" textlink="">
      <cdr:nvSpPr>
        <cdr:cNvPr id="8" name="Line 18">
          <a:extLst xmlns:a="http://schemas.openxmlformats.org/drawingml/2006/main">
            <a:ext uri="{FF2B5EF4-FFF2-40B4-BE49-F238E27FC236}">
              <a16:creationId xmlns:a16="http://schemas.microsoft.com/office/drawing/2014/main" id="{E58FF706-62E8-2AC9-0477-4FEC6D13397E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250317" y="192768"/>
          <a:ext cx="27623" cy="4757721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bg1">
              <a:lumMod val="75000"/>
            </a:scheme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6492D-434E-434D-B924-AACF31E551CB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A584D-00CC-4393-9D25-CEED24175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7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EE2F-DC03-4E3B-834E-278CBBC917F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35FA6-2D77-46FC-B320-E8FB39989C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9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CED41-43D2-D249-B18D-D43A75BA6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2D24B-9FFA-6439-7FAE-6097C0B92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93CA07-E54F-AC3E-6630-D55EC9067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B7A6B-5EA8-5C0B-B2AF-CC5D67ADD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EE2F-DC03-4E3B-834E-278CBBC917F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6D650-B9A9-BE1A-C02A-40ABF52A30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80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4E63C-2C8C-9D04-98FC-CBECD908F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5D8189-875E-30DC-AF3F-B88EF7F81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CAB2AB-11DF-D554-6C15-29120E681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BBF3E-D982-9A98-469E-629B5CF41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EE2F-DC03-4E3B-834E-278CBBC917F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9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FEC45-EDDC-B9FA-8EB6-88DE24CD4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CE7260-6F64-FCEE-D05B-F9C7D1876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62C26-9EE7-D4FB-C84A-C1B02D7A5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CA965-A350-C174-D693-6C8F66652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EE2F-DC03-4E3B-834E-278CBBC917F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0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93703" y="1390654"/>
            <a:ext cx="11442700" cy="4735513"/>
          </a:xfrm>
          <a:prstGeom prst="rect">
            <a:avLst/>
          </a:prstGeom>
        </p:spPr>
        <p:txBody>
          <a:bodyPr/>
          <a:lstStyle>
            <a:lvl1pPr marL="359806" marR="0" indent="-359806" algn="l" defTabSz="1219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F5F5F"/>
              </a:buClr>
              <a:buSzPct val="80000"/>
              <a:buFont typeface="Wingdings" pitchFamily="2" charset="2"/>
              <a:buChar char="n"/>
              <a:tabLst/>
              <a:defRPr sz="2667" b="0">
                <a:solidFill>
                  <a:schemeClr val="accent1">
                    <a:lumMod val="75000"/>
                  </a:schemeClr>
                </a:solidFill>
              </a:defRPr>
            </a:lvl1pPr>
            <a:lvl2pPr marL="596856" marR="0" indent="-237049" algn="l" defTabSz="1219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Char char="•"/>
              <a:tabLst/>
              <a:defRPr sz="2133" b="0">
                <a:solidFill>
                  <a:schemeClr val="accent1">
                    <a:lumMod val="75000"/>
                  </a:schemeClr>
                </a:solidFill>
              </a:defRPr>
            </a:lvl2pPr>
            <a:lvl3pPr marL="838138" marR="0" indent="-241283" algn="l" defTabSz="1219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F5F5F"/>
              </a:buClr>
              <a:buSzTx/>
              <a:buFont typeface="Arial" pitchFamily="34" charset="0"/>
              <a:buChar char="‒"/>
              <a:tabLst/>
              <a:defRPr sz="1867" b="0">
                <a:solidFill>
                  <a:schemeClr val="accent1">
                    <a:lumMod val="75000"/>
                  </a:schemeClr>
                </a:solidFill>
              </a:defRPr>
            </a:lvl3pPr>
            <a:lvl4pPr marL="1193711" marR="0" indent="-241283" algn="l" defTabSz="1219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 b="0">
                <a:solidFill>
                  <a:schemeClr val="accent1">
                    <a:lumMod val="75000"/>
                  </a:schemeClr>
                </a:solidFill>
              </a:defRPr>
            </a:lvl4pPr>
            <a:lvl5pPr marL="1434992" marR="0" indent="-304776" algn="l" defTabSz="1219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4950-EE5C-4E42-A7DF-A0BED49FB9A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4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25780" y="2275843"/>
            <a:ext cx="9795933" cy="886884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E51D-78AE-4E4A-BF6B-40E0216A2DE0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38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90A1-0EFB-4498-BCC6-BEF1B4440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E457B-FA4B-4DF3-8C57-12807DB5B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19E49-4CE5-4F32-B92E-D8F2BD67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C93-9C56-4DE9-96B4-1E5932605768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86531-5D2D-4640-B635-0DC93DD0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0D96E-F1DA-4077-AB72-8C0DEF86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9DD-D790-496D-B91A-B2761D7DE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3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773657" y="6608822"/>
            <a:ext cx="303288" cy="235898"/>
          </a:xfrm>
          <a:prstGeom prst="rect">
            <a:avLst/>
          </a:prstGeom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93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4058BF6-85D6-41F5-89F5-3BDCFE03A61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gray">
          <a:xfrm>
            <a:off x="10497157" y="6608820"/>
            <a:ext cx="1053494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sz="933">
                <a:solidFill>
                  <a:schemeClr val="bg1"/>
                </a:solidFill>
              </a:rPr>
              <a:t>TITLU RAPORT</a:t>
            </a: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98456" y="50801"/>
            <a:ext cx="5573671" cy="88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err="1"/>
              <a:t>Titlu</a:t>
            </a:r>
            <a:r>
              <a:rPr lang="fr-FR" dirty="0"/>
              <a:t> </a:t>
            </a:r>
            <a:r>
              <a:rPr lang="fr-FR" dirty="0" err="1"/>
              <a:t>slide</a:t>
            </a:r>
            <a:endParaRPr lang="fr-FR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BA93A8-0E4D-45BA-AF7F-E04004DECF63}"/>
              </a:ext>
            </a:extLst>
          </p:cNvPr>
          <p:cNvCxnSpPr>
            <a:cxnSpLocks/>
          </p:cNvCxnSpPr>
          <p:nvPr/>
        </p:nvCxnSpPr>
        <p:spPr>
          <a:xfrm>
            <a:off x="0" y="93768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:a16="http://schemas.microsoft.com/office/drawing/2014/main" id="{A520F681-08C6-45AB-AA5C-8FEB595F417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497157" y="6608820"/>
            <a:ext cx="1053494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sz="933">
                <a:solidFill>
                  <a:schemeClr val="bg1"/>
                </a:solidFill>
              </a:rPr>
              <a:t>TITLU RAPORT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94BD5-B22B-D6D7-1481-F69F9E84ED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00" y="6612538"/>
            <a:ext cx="1709199" cy="24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3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 b="1" kern="1200">
          <a:solidFill>
            <a:srgbClr val="00B0F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rgbClr val="5F5F5F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rgbClr val="5F5F5F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rgbClr val="5F5F5F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rgbClr val="5F5F5F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609555" algn="l" rtl="0" fontAlgn="base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rgbClr val="5F5F5F"/>
          </a:solidFill>
          <a:latin typeface="Arial" charset="0"/>
          <a:cs typeface="Arial" charset="0"/>
        </a:defRPr>
      </a:lvl6pPr>
      <a:lvl7pPr marL="1219110" algn="l" rtl="0" fontAlgn="base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rgbClr val="5F5F5F"/>
          </a:solidFill>
          <a:latin typeface="Arial" charset="0"/>
          <a:cs typeface="Arial" charset="0"/>
        </a:defRPr>
      </a:lvl7pPr>
      <a:lvl8pPr marL="1828664" algn="l" rtl="0" fontAlgn="base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rgbClr val="5F5F5F"/>
          </a:solidFill>
          <a:latin typeface="Arial" charset="0"/>
          <a:cs typeface="Arial" charset="0"/>
        </a:defRPr>
      </a:lvl8pPr>
      <a:lvl9pPr marL="2438218" algn="l" rtl="0" fontAlgn="base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rgbClr val="5F5F5F"/>
          </a:solidFill>
          <a:latin typeface="Arial" charset="0"/>
          <a:cs typeface="Arial" charset="0"/>
        </a:defRPr>
      </a:lvl9pPr>
    </p:titleStyle>
    <p:bodyStyle>
      <a:lvl1pPr marL="359806" indent="-359806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SzPct val="80000"/>
        <a:buFont typeface="Wingdings" panose="05000000000000000000" pitchFamily="2" charset="2"/>
        <a:buChar char="n"/>
        <a:defRPr sz="2667" b="1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1pPr>
      <a:lvl2pPr marL="596856" indent="-237049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Arial" panose="020B0604020202020204" pitchFamily="34" charset="0"/>
        <a:buChar char="•"/>
        <a:defRPr sz="2133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2pPr>
      <a:lvl3pPr marL="838138" indent="-24128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Arial" panose="020B0604020202020204" pitchFamily="34" charset="0"/>
        <a:buChar char="‒"/>
        <a:defRPr sz="1867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3pPr>
      <a:lvl4pPr marL="1193711" indent="-24128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‒"/>
        <a:defRPr sz="16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4pPr>
      <a:lvl5pPr marL="1434992" indent="-304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enerated image">
            <a:extLst>
              <a:ext uri="{FF2B5EF4-FFF2-40B4-BE49-F238E27FC236}">
                <a16:creationId xmlns:a16="http://schemas.microsoft.com/office/drawing/2014/main" id="{84EA2507-AE1F-1B6D-902E-54E418AE78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8A504-25B9-49B7-89AC-3F8EDD32BE4C}"/>
              </a:ext>
            </a:extLst>
          </p:cNvPr>
          <p:cNvSpPr txBox="1"/>
          <p:nvPr/>
        </p:nvSpPr>
        <p:spPr>
          <a:xfrm>
            <a:off x="6976249" y="1741877"/>
            <a:ext cx="5256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Sondaj reprezentativ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nivel național pentru populația României cu vârsta de 18-35 de ani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Eșantion: 1100 respondenți, eroare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± 2.95 %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Culegerea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datelor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: 20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octombrie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– 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noiembrie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2025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Realizat la solicitarea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AA03CE-4A45-B258-E4CF-91B57F7A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59" y="4802549"/>
            <a:ext cx="1972735" cy="14499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621F5F-1917-D393-E447-AEDB98522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2" y="0"/>
            <a:ext cx="6858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8F3F37-0CC1-9402-4D7D-91D740C63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46" y="109898"/>
            <a:ext cx="5036820" cy="7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5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49818" y="1"/>
            <a:ext cx="9795933" cy="886884"/>
          </a:xfrm>
        </p:spPr>
        <p:txBody>
          <a:bodyPr/>
          <a:lstStyle/>
          <a:p>
            <a:r>
              <a:rPr lang="ro-RO" b="1" noProof="0" dirty="0">
                <a:solidFill>
                  <a:srgbClr val="00B0F0"/>
                </a:solidFill>
              </a:rPr>
              <a:t>Metodologie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780817" y="8851075"/>
            <a:ext cx="239168" cy="2358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46685-5C6D-4D24-9234-FF1E7F8E7BEA}" type="slidenum">
              <a:rPr kumimoji="0" lang="ro-RO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o-RO" sz="9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2624AA-6035-4760-8883-38D468F816FE}"/>
              </a:ext>
            </a:extLst>
          </p:cNvPr>
          <p:cNvSpPr txBox="1"/>
          <p:nvPr/>
        </p:nvSpPr>
        <p:spPr>
          <a:xfrm>
            <a:off x="757645" y="1518813"/>
            <a:ext cx="10406743" cy="4574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121917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rbel Light" panose="020B0303020204020204" pitchFamily="34" charset="0"/>
              <a:buChar char="−"/>
              <a:tabLst/>
              <a:defRPr/>
            </a:pP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Sondajul de opinie a fost realizat de </a:t>
            </a:r>
            <a:r>
              <a:rPr kumimoji="0" lang="ro-RO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INSCOP Research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solicitarea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rupului Greens/EFA din Parlamentul European</a:t>
            </a:r>
          </a:p>
          <a:p>
            <a:pPr marL="380990" marR="0" lvl="0" indent="-380990" algn="l" defTabSz="121917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rbel Light" panose="020B0303020204020204" pitchFamily="34" charset="0"/>
              <a:buChar char="−"/>
              <a:tabLst/>
              <a:defRPr/>
            </a:pPr>
            <a:endParaRPr kumimoji="0" lang="ro-RO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rbel Light" panose="020B0303020204020204" pitchFamily="34" charset="0"/>
              <a:buChar char="−"/>
              <a:tabLst/>
              <a:defRPr/>
            </a:pP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Datele au fost culese în perioada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octombrie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5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noiembrie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2025</a:t>
            </a:r>
          </a:p>
          <a:p>
            <a:pPr marL="380990" marR="0" lvl="0" indent="-380990" algn="l" defTabSz="121917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rbel Light" panose="020B0303020204020204" pitchFamily="34" charset="0"/>
              <a:buChar char="−"/>
              <a:tabLst/>
              <a:defRPr/>
            </a:pPr>
            <a:endParaRPr kumimoji="0" lang="ro-RO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rbel Light" panose="020B0303020204020204" pitchFamily="34" charset="0"/>
              <a:buChar char="−"/>
              <a:tabLst/>
              <a:defRPr/>
            </a:pP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Metoda de cercetare: interviu prin intermediul chestionarului </a:t>
            </a:r>
          </a:p>
          <a:p>
            <a:pPr marL="380990" marR="0" lvl="0" indent="-380990" algn="l" defTabSz="121917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rbel Light" panose="020B0303020204020204" pitchFamily="34" charset="0"/>
              <a:buChar char="−"/>
              <a:tabLst/>
              <a:defRPr/>
            </a:pPr>
            <a:endParaRPr kumimoji="0" lang="ro-RO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80990" indent="-380990" defTabSz="12191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Corbel Light" panose="020B0303020204020204" pitchFamily="34" charset="0"/>
              <a:buChar char="−"/>
              <a:defRPr/>
            </a:pP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Datele au fost culese prin metoda CATI (interviuri telefonice), volumul eșantionului simplu, stratificat fiind de 1.100 de </a:t>
            </a:r>
            <a:r>
              <a:rPr lang="ro-RO" sz="2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tineri cu vârsta de 18-35 de ani</a:t>
            </a:r>
          </a:p>
          <a:p>
            <a:pPr marL="380990" marR="0" lvl="0" indent="-380990" algn="l" defTabSz="121917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rbel Light" panose="020B0303020204020204" pitchFamily="34" charset="0"/>
              <a:buChar char="−"/>
              <a:tabLst/>
              <a:defRPr/>
            </a:pPr>
            <a:endParaRPr kumimoji="0" lang="ro-RO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rbel Light" panose="020B0303020204020204" pitchFamily="34" charset="0"/>
              <a:buChar char="−"/>
              <a:tabLst/>
              <a:defRPr/>
            </a:pP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Eroarea maximă admisă a datelor este de ± 2.95 %, la un grad de încredere de 95%.</a:t>
            </a:r>
          </a:p>
          <a:p>
            <a:pPr marL="380990" marR="0" lvl="0" indent="-380990" algn="l" defTabSz="121917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rbel Light" panose="020B0303020204020204" pitchFamily="34" charset="0"/>
              <a:buChar char="−"/>
              <a:tabLst/>
              <a:defRPr/>
            </a:pP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3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AF061-3054-8E7F-C051-E9AE0687B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98CF757-161F-EA14-785D-4DE04779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81" y="102119"/>
            <a:ext cx="11221039" cy="812281"/>
          </a:xfrm>
        </p:spPr>
        <p:txBody>
          <a:bodyPr/>
          <a:lstStyle/>
          <a:p>
            <a:pPr algn="ctr"/>
            <a:r>
              <a:rPr lang="ro-RO" dirty="0"/>
              <a:t>Tradiție vs. Schimbare</a:t>
            </a:r>
            <a:endParaRPr lang="ro-RO" noProof="0" dirty="0"/>
          </a:p>
        </p:txBody>
      </p:sp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16CF43F9-3173-CDD2-8D0B-8058E34BF5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05716" y="7054025"/>
            <a:ext cx="239168" cy="2358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46685-5C6D-4D24-9234-FF1E7F8E7BEA}" type="slidenum">
              <a:rPr kumimoji="0" lang="ro-RO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o-RO" sz="9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16CC8C0F-98F7-414C-7992-5B7E5C67AD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5480" y="989003"/>
            <a:ext cx="11221039" cy="81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Ați spune că, în general, sunteți o persoană care preferă lucrurile așa cum sunt și tradițiile, sau mai degrabă o persoană care susține schimbarea și ideile noi?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o-RO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(% total populație)</a:t>
            </a:r>
            <a:endParaRPr kumimoji="0" lang="ro-RO" sz="1800" b="0" i="1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Placeholder 6">
            <a:extLst>
              <a:ext uri="{FF2B5EF4-FFF2-40B4-BE49-F238E27FC236}">
                <a16:creationId xmlns:a16="http://schemas.microsoft.com/office/drawing/2014/main" id="{F81C15B9-19C3-4977-FC56-F133EDD89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577101"/>
              </p:ext>
            </p:extLst>
          </p:nvPr>
        </p:nvGraphicFramePr>
        <p:xfrm>
          <a:off x="341254" y="1772817"/>
          <a:ext cx="11464462" cy="480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089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0F48D-38BA-3CD1-053A-53D7CE8D6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E2B692B-C79D-29D2-DC1C-21ECFA87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84" y="13758"/>
            <a:ext cx="11475999" cy="886884"/>
          </a:xfrm>
        </p:spPr>
        <p:txBody>
          <a:bodyPr/>
          <a:lstStyle/>
          <a:p>
            <a:pPr algn="ctr"/>
            <a:r>
              <a:rPr lang="ro-RO" dirty="0"/>
              <a:t>Tradiție vs. Schimbare </a:t>
            </a:r>
            <a:r>
              <a:rPr lang="ro-RO" noProof="0" dirty="0"/>
              <a:t>- </a:t>
            </a:r>
            <a:r>
              <a:rPr lang="ro-RO" b="1" noProof="0" dirty="0" err="1"/>
              <a:t>Profile</a:t>
            </a:r>
            <a:endParaRPr lang="ro-RO" b="1" noProof="0" dirty="0"/>
          </a:p>
        </p:txBody>
      </p:sp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41E30644-E297-381B-05A2-E15AEB74A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5753569" y="8851075"/>
            <a:ext cx="293670" cy="2358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26" indent="-3809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887" indent="-304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440" indent="-304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994" indent="-304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548" indent="-304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104" indent="-304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658" indent="-304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212" indent="-304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46685-5C6D-4D24-9234-FF1E7F8E7BEA}" type="slidenum">
              <a:rPr kumimoji="0" lang="ro-RO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2191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o-RO" sz="9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EAA44D6-ED58-5173-34C3-F0EB5FAEAC2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4017" y="900641"/>
            <a:ext cx="11383967" cy="88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Ați spune că, în general, sunteți o persoană care preferă lucrurile așa cum sunt și tradițiile, sau mai degrabă o persoană care susține schimbarea și ideile noi?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(% </a:t>
            </a:r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Prefer schimbarea și ideile noi</a:t>
            </a:r>
            <a:r>
              <a:rPr kumimoji="0" lang="ro-RO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kumimoji="0" lang="ro-RO" sz="1800" b="1" i="1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41AFBF2-7EC4-4B15-F44D-4CE47ADE99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51" y="1700983"/>
          <a:ext cx="12062298" cy="514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880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2190A-17A6-FD01-BBC2-57D9A6347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D457EC3-6D11-A2F2-84AC-BAA0910C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84" y="13758"/>
            <a:ext cx="11475999" cy="886884"/>
          </a:xfrm>
        </p:spPr>
        <p:txBody>
          <a:bodyPr/>
          <a:lstStyle/>
          <a:p>
            <a:pPr algn="ctr"/>
            <a:r>
              <a:rPr lang="ro-RO" dirty="0"/>
              <a:t>Tradiție vs. Schimbare </a:t>
            </a:r>
            <a:r>
              <a:rPr lang="ro-RO" noProof="0" dirty="0"/>
              <a:t>- </a:t>
            </a:r>
            <a:r>
              <a:rPr lang="ro-RO" b="1" noProof="0" dirty="0" err="1"/>
              <a:t>Profile</a:t>
            </a:r>
            <a:endParaRPr lang="ro-RO" b="1" noProof="0" dirty="0"/>
          </a:p>
        </p:txBody>
      </p:sp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55411390-2BC2-948E-760F-5100003AC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5753569" y="8851075"/>
            <a:ext cx="293670" cy="2358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26" indent="-3809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887" indent="-304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440" indent="-304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994" indent="-304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548" indent="-304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104" indent="-304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658" indent="-304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212" indent="-3047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46685-5C6D-4D24-9234-FF1E7F8E7BEA}" type="slidenum">
              <a:rPr kumimoji="0" lang="ro-RO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2191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o-RO" sz="9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14FA8D-4BE8-699F-CC7E-ABDDBF9FAF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4017" y="900641"/>
            <a:ext cx="11383967" cy="88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5F5F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F5F5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Ați spune că, în general, sunteți o persoană care preferă lucrurile așa cum sunt și tradițiile, sau mai degrabă o persoană care susține schimbarea și ideile noi?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(% Prefer lucrurile așa cum sunt și tradițiile)</a:t>
            </a:r>
            <a:endParaRPr kumimoji="0" lang="ro-RO" sz="1800" b="1" i="1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BFD9EF6-B08B-A64E-E5D0-5A2B35B68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51" y="1700983"/>
          <a:ext cx="12062298" cy="514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5534766"/>
      </p:ext>
    </p:extLst>
  </p:cSld>
  <p:clrMapOvr>
    <a:masterClrMapping/>
  </p:clrMapOvr>
</p:sld>
</file>

<file path=ppt/theme/theme1.xml><?xml version="1.0" encoding="utf-8"?>
<a:theme xmlns:a="http://schemas.openxmlformats.org/drawingml/2006/main" name="4_Grou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278</Words>
  <Application>Microsoft Office PowerPoint</Application>
  <PresentationFormat>Widescreen</PresentationFormat>
  <Paragraphs>49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Corbel Light</vt:lpstr>
      <vt:lpstr>Tahoma</vt:lpstr>
      <vt:lpstr>Wingdings</vt:lpstr>
      <vt:lpstr>4_Groupe</vt:lpstr>
      <vt:lpstr>PowerPoint Presentation</vt:lpstr>
      <vt:lpstr>Metodologie</vt:lpstr>
      <vt:lpstr>Tradiție vs. Schimbare</vt:lpstr>
      <vt:lpstr>Tradiție vs. Schimbare - Profile</vt:lpstr>
      <vt:lpstr>Tradiție vs. Schimbare - Profile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RXO</dc:creator>
  <cp:lastModifiedBy>Remus</cp:lastModifiedBy>
  <cp:revision>2</cp:revision>
  <dcterms:created xsi:type="dcterms:W3CDTF">2026-03-06T08:56:27Z</dcterms:created>
  <dcterms:modified xsi:type="dcterms:W3CDTF">2026-03-09T21:19:38Z</dcterms:modified>
</cp:coreProperties>
</file>